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1.xml"/><Relationship Id="rId7" Type="http://schemas.openxmlformats.org/officeDocument/2006/relationships/slide" Target="../slides/slide9.xml"/><Relationship Id="rId6" Type="http://schemas.openxmlformats.org/officeDocument/2006/relationships/slide" Target="../slides/slide8.xml"/><Relationship Id="rId5" Type="http://schemas.openxmlformats.org/officeDocument/2006/relationships/slide" Target="../slides/slide5.xml"/><Relationship Id="rId4" Type="http://schemas.openxmlformats.org/officeDocument/2006/relationships/slide" Target="../slides/slide3.xml"/><Relationship Id="rId3" Type="http://schemas.openxmlformats.org/officeDocument/2006/relationships/slide" Target="../slides/slide2.xml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7304e3858257340b3c1#tid=67e671650d55a6000911206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选择性必修上册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d78da9e0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e5a3216f7&amp;cid=e5a3216f7&amp;vtp=1">
            <a:hlinkClick r:id="rId3" action="ppaction://hlinksldjump"/>
          </p:cNvPr>
          <p:cNvSpPr/>
          <p:nvPr/>
        </p:nvSpPr>
        <p:spPr>
          <a:xfrm>
            <a:off x="437083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1353e6cea&amp;cid=1353e6cea&amp;vtp=1">
            <a:hlinkClick r:id="rId4" action="ppaction://hlinksldjump"/>
          </p:cNvPr>
          <p:cNvSpPr/>
          <p:nvPr/>
        </p:nvSpPr>
        <p:spPr>
          <a:xfrm>
            <a:off x="494690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9981cf24c&amp;cid=9981cf24c&amp;vtp=1">
            <a:hlinkClick r:id="rId5" action="ppaction://hlinksldjump"/>
          </p:cNvPr>
          <p:cNvSpPr/>
          <p:nvPr/>
        </p:nvSpPr>
        <p:spPr>
          <a:xfrm>
            <a:off x="552297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7c4d4b6be&amp;cid=7c4d4b6be&amp;vtp=1">
            <a:hlinkClick r:id="rId6" action="ppaction://hlinksldjump"/>
          </p:cNvPr>
          <p:cNvSpPr/>
          <p:nvPr/>
        </p:nvSpPr>
        <p:spPr>
          <a:xfrm>
            <a:off x="609904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01517fac9&amp;cid=01517fac9&amp;vtp=1">
            <a:hlinkClick r:id="rId7" action="ppaction://hlinksldjump"/>
          </p:cNvPr>
          <p:cNvSpPr/>
          <p:nvPr/>
        </p:nvSpPr>
        <p:spPr>
          <a:xfrm>
            <a:off x="667512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0dd0add71&amp;cid=0dd0add71&amp;vtp=1">
            <a:hlinkClick r:id="rId8" action="ppaction://hlinksldjump"/>
          </p:cNvPr>
          <p:cNvSpPr/>
          <p:nvPr/>
        </p:nvSpPr>
        <p:spPr>
          <a:xfrm>
            <a:off x="724204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d78da9e0d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p:sp>
        <p:nvSpPr>
          <p:cNvPr id="3" name="C_1_BD#d78da9e0d.fixed?color=0,173,163&amp;vtp=1&amp;bbb=1"/>
          <p:cNvSpPr/>
          <p:nvPr/>
        </p:nvSpPr>
        <p:spPr>
          <a:xfrm>
            <a:off x="466344" y="3675888"/>
            <a:ext cx="11018520" cy="12303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课时评价作业（十七）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发现潜藏的逻辑谬误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2_BD.18_3#01517fac9?pid=d78da9e0d&amp;color=0,0,0&amp;mp=1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文中画波浪线的句子存在表达上的逻辑谬误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请结合具体内容进行分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/>
          </a:p>
        </p:txBody>
      </p:sp>
      <p:sp>
        <p:nvSpPr>
          <p:cNvPr id="3" name="QB_2_AN.19_1#01517fac9.blank?pid=d78da9e0d&amp;color=0,0,0&amp;mp=1&amp;vpa=6&amp;vtp=1&amp;bbb=1&amp;hb=1"/>
          <p:cNvSpPr/>
          <p:nvPr/>
        </p:nvSpPr>
        <p:spPr>
          <a:xfrm>
            <a:off x="612648" y="1732920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违反充足理由律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。由“某知识付费平台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的情况不能推出整个知识付费市场的学习情况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。（指出违反的逻辑规律1分，具体分析2分）</a:t>
            </a:r>
            <a:endParaRPr lang="en-US" altLang="zh-CN" sz="2800" dirty="0"/>
          </a:p>
        </p:txBody>
      </p:sp>
      <p:sp>
        <p:nvSpPr>
          <p:cNvPr id="4" name="QB_2_AS.20_1#01517fac9?pid=d78da9e0d&amp;color=0,0,0&amp;vtp=1&amp;bbb=1&amp;hb=1"/>
          <p:cNvSpPr/>
          <p:nvPr/>
        </p:nvSpPr>
        <p:spPr>
          <a:xfrm>
            <a:off x="612648" y="308935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由“某知识付费平台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课程完成率更是只有8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%”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不能推断出整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个知识付费市场的学习情况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，其理由不充分，违反了充足理由律。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2_BD.24_1#0dd0add71?sp=1&amp;pid=d78da9e0d&amp;color=0,0,0&amp;vtp=1&amp;bt=1&amp;bbb=1"/>
          <p:cNvSpPr/>
          <p:nvPr/>
        </p:nvSpPr>
        <p:spPr>
          <a:xfrm>
            <a:off x="612648" y="468000"/>
            <a:ext cx="10963656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辽宁锦州检测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</p:txBody>
      </p:sp>
      <p:sp>
        <p:nvSpPr>
          <p:cNvPr id="3" name="QB_2_BD.24_2#0dd0add71?sp=1&amp;pid=d78da9e0d&amp;color=0,0,0&amp;vtp=1&amp;bbb=1&amp;hb=1&amp;hltap=1"/>
          <p:cNvSpPr/>
          <p:nvPr/>
        </p:nvSpPr>
        <p:spPr>
          <a:xfrm>
            <a:off x="612648" y="1033923"/>
            <a:ext cx="10963656" cy="5143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从逻辑上看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凡事有过程才会有结果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我们只要勤奋不息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即做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好过程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必然会有好的结果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司马光写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资治通鉴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班固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编撰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汉书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花了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余年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曹雪芹写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红楼梦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耗费毕生精力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字看来皆是血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十年辛苦不寻常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如果一味追求结果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欲速则不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见小利则大事不成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请指出文中画横线处存在的两处逻辑谬误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2_AN.25_1#0dd0add71?sp=1&amp;pid=d78da9e0d&amp;color=0,0,0&amp;vtp=1&amp;bbb=1&amp;hb=1&amp;hla=1"/>
          <p:cNvSpPr/>
          <p:nvPr/>
        </p:nvSpPr>
        <p:spPr>
          <a:xfrm>
            <a:off x="612648" y="4439301"/>
            <a:ext cx="10963656" cy="1714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强加因果，勤奋不息未必会取得好的结果。②以偏概全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勤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奋不息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”强调“勤”，这只是做好过程的表现之一，做到“勤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不等同于做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好过程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2_AS.22_1#0dd0add71?pid=d78da9e0d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“只要勤奋不息，即做好过程，必然会有好的结果”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强加因果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虽然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“勤奋不息”是“做好过程”的一种表现，但仅仅依靠“勤奋不息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不能保证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“必然会有好的结果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因为结果的产生受到众多复杂因素的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影响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，如外部环境、机遇、选择方向等，所以“勤奋不息”与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必然会有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好的结果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”属于强加因果。“我们只要勤奋不息，即做好过程”把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勤奋不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”等同于“做好过程”，以偏概全。“做好过程”包含很多方面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不仅要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有勤奋的态度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，还需要有科学的方法、合理的规划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良好的应变能力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，仅仅强调“勤奋”，显然是片面的。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2_BD.1_1#e5a3216f7?sp=1&amp;pid=d78da9e0d&amp;color=0,0,0&amp;mp=1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浙江杭州检测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下列选项中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与示例在逻辑关系上最为贴近或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相似的一项是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哺乳动物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猫</a:t>
            </a:r>
            <a:endParaRPr lang="en-US" altLang="zh-CN" sz="2800" dirty="0"/>
          </a:p>
        </p:txBody>
      </p:sp>
      <p:sp>
        <p:nvSpPr>
          <p:cNvPr id="3" name="QC_2_AN.2_1#e5a3216f7.bracket?pid=d78da9e0d&amp;color=0,0,0&amp;mp=1&amp;vpa=1&amp;vtp=1"/>
          <p:cNvSpPr/>
          <p:nvPr/>
        </p:nvSpPr>
        <p:spPr>
          <a:xfrm>
            <a:off x="4267866" y="1123320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2_BD.1_2#e5a3216f7.choices?pid=d78da9e0d&amp;color=0,0,0&amp;vtp=1&amp;bbb=1"/>
          <p:cNvSpPr/>
          <p:nvPr/>
        </p:nvSpPr>
        <p:spPr>
          <a:xfrm>
            <a:off x="612648" y="245435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学校：中学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小学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国家：民族：政府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科学：物理学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力学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宇宙：空间：时间</a:t>
            </a:r>
            <a:endParaRPr lang="en-US" altLang="zh-CN" sz="2800" dirty="0"/>
          </a:p>
        </p:txBody>
      </p:sp>
      <p:sp>
        <p:nvSpPr>
          <p:cNvPr id="5" name="QC_2_AS.3_1#e5a3216f7?pid=d78da9e0d&amp;color=0,0,0&amp;vtp=1&amp;bbb=1&amp;hb=1"/>
          <p:cNvSpPr/>
          <p:nvPr/>
        </p:nvSpPr>
        <p:spPr>
          <a:xfrm>
            <a:off x="612648" y="380055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示例中“动物”“哺乳动物”“猫”三者之间是包含关系。A项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”“小学”是并列关系。B项，“国家”“民族”“政府”是交叉关系。C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科学”“物理学”“力学”是包含关系。D项，“空间”“时间”是并列关系。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2_BD.4_1#1353e6cea?pid=d78da9e0d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请分析下列说法为什么错误。（6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3_BD.5_1#90e2f2c98?sp=1&amp;pid=1353e6cea&amp;color=0,0,0&amp;vtp=1&amp;bbb=1&amp;hb=1"/>
          <p:cNvSpPr/>
          <p:nvPr/>
        </p:nvSpPr>
        <p:spPr>
          <a:xfrm>
            <a:off x="612648" y="108523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甲问：“该犯是否可判无期徒刑？”乙答：“对该犯判决过重了些。”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endParaRPr lang="en-US" altLang="zh-CN" sz="2800" dirty="0"/>
          </a:p>
        </p:txBody>
      </p:sp>
      <p:sp>
        <p:nvSpPr>
          <p:cNvPr id="4" name="QB_3_AN.6_1#90e2f2c98.blank?pid=1353e6cea&amp;color=0,0,0&amp;vpa=2&amp;vtp=1&amp;bbb=1&amp;hb=1"/>
          <p:cNvSpPr/>
          <p:nvPr/>
        </p:nvSpPr>
        <p:spPr>
          <a:xfrm>
            <a:off x="612648" y="1702451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乙对甲的回答违反了同一律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，犯了“偷换论题”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的逻辑谬误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3分）</a:t>
            </a:r>
            <a:endParaRPr lang="en-US" altLang="zh-CN" sz="2800" dirty="0"/>
          </a:p>
        </p:txBody>
      </p:sp>
      <p:sp>
        <p:nvSpPr>
          <p:cNvPr id="5" name="QB_3_AS.7_1#90e2f2c98?pid=1353e6cea&amp;color=0,0,0&amp;vtp=1&amp;bbb=1&amp;hb=1"/>
          <p:cNvSpPr/>
          <p:nvPr/>
        </p:nvSpPr>
        <p:spPr>
          <a:xfrm>
            <a:off x="612648" y="306643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甲提出的问题是能否判无期徒刑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而乙的回答是关于判决的轻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。可见乙与甲说的不是一个问题，乙违反了同一律，犯了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偷换论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”的逻辑谬误。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8_1#954d20ce1?sp=1&amp;pid=1353e6cea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某人说：“这件事儿我没有过问，只是侧面了解了一下情况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提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点意见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，仅供参考。”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2800" i="0" spc="-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</a:t>
            </a:r>
            <a:endParaRPr lang="en-US" altLang="zh-CN" sz="2800" spc="-100" dirty="0"/>
          </a:p>
        </p:txBody>
      </p:sp>
      <p:sp>
        <p:nvSpPr>
          <p:cNvPr id="3" name="QB_3_AN.9_1#954d20ce1.blank?pid=1353e6cea&amp;color=0,0,0&amp;vpa=3&amp;vtp=1&amp;bbb=1"/>
          <p:cNvSpPr/>
          <p:nvPr/>
        </p:nvSpPr>
        <p:spPr>
          <a:xfrm>
            <a:off x="1556417" y="1732920"/>
            <a:ext cx="1004252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spc="-10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这个人的话违反了矛盾律</a:t>
            </a:r>
            <a:r>
              <a:rPr lang="en-US" altLang="zh-CN" sz="2800" b="1" i="0" spc="-10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，犯了“自相矛盾”的逻辑谬误。（3分）</a:t>
            </a:r>
            <a:endParaRPr lang="en-US" altLang="zh-CN" sz="2800" spc="-100" dirty="0"/>
          </a:p>
        </p:txBody>
      </p:sp>
      <p:sp>
        <p:nvSpPr>
          <p:cNvPr id="4" name="QB_3_AS.10_1#954d20ce1?pid=1353e6cea&amp;color=0,0,0&amp;vtp=1&amp;bbb=1&amp;hb=1"/>
          <p:cNvSpPr/>
          <p:nvPr/>
        </p:nvSpPr>
        <p:spPr>
          <a:xfrm>
            <a:off x="612648" y="245435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这个人既承认“没有过问”，又说“侧面了解了一下情况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提点意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见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”。可见这个人的话是自相矛盾的，违反了“矛盾律”，犯了“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自相矛盾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的逻辑谬误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2_BD.11_1#9981cf24c?pid=d78da9e0d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湖南怀化检测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历经大约8年的建设，雅万高铁建成通车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度尼西亚迎来崭新的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“高铁时代”。雅万高铁推动了“一带一路”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的发展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甲一会儿说应该修雅万高铁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，一会儿说不应该修雅万高铁，乙说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你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的两种意见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，我都不同意。”乙的回答违反了排中律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下列同样违反排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中律的一项是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2_BD.13_1#9981cf24c.choices?pid=d78da9e0d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参加篮球赛的同学回到宿舍，小陈问：“赢了吗？”同学说：“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没有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小陈问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：“那么，输了？”同学说：“也没有。”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某大学毕业生在回答招聘单位面试的问题时说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我的专业不是社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会学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，也不是教育学。”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甲、乙二人下棋，一位观棋者笑着说：“看来你俩是谁也赢不了谁。”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我们呼唤和平，反对战争。但这场战争，既不能说它是正义的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不能说它是非正义的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C_2_AN.12_1#9981cf24c.bracket?pid=d78da9e0d&amp;color=0,0,0&amp;vpa=4&amp;vtp=1&amp;answeroption=D"/>
          <p:cNvSpPr txBox="1"/>
          <p:nvPr/>
        </p:nvSpPr>
        <p:spPr>
          <a:xfrm>
            <a:off x="485648" y="3785240"/>
            <a:ext cx="564257" cy="67710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4400" b="1" smtClean="0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  <a:endParaRPr lang="zh-CN" altLang="en-US" sz="4400" b="1">
              <a:solidFill>
                <a:srgbClr val="FF0000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2_AS.14_1#9981cf24c?pid=d78da9e0d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“排中律”是指同一思维过程中，两个互相矛盾的判断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必有一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个是真的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。A、B、C三项都存在两种以上的可能性，与排中律无关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，战争的性质只有正义与非正义两种可能性，“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既不能说它是正义的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也不能说它是非正义的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”违反了排中律。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2_BD.15_1#7c4d4b6be?sp=1&amp;pid=d78da9e0d&amp;color=0,0,0&amp;vtp=1&amp;bt=1&amp;bbb=1&amp;hb=1"/>
          <p:cNvSpPr/>
          <p:nvPr/>
        </p:nvSpPr>
        <p:spPr>
          <a:xfrm>
            <a:off x="612648" y="468000"/>
            <a:ext cx="10963656" cy="342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请分析下面的语段中是否潜藏着逻辑谬误。（3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某中学讨论会的议题是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学生带手机进教室是否违反学校纪律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校长说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说学生带手机进教室的行为违反学校纪律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恐怕是不行的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说这种行为不违反学校纪律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恐怕也不合适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</a:t>
            </a:r>
            <a:endParaRPr lang="en-US" altLang="zh-CN" sz="2800" dirty="0"/>
          </a:p>
        </p:txBody>
      </p:sp>
      <p:sp>
        <p:nvSpPr>
          <p:cNvPr id="3" name="QB_2_AN.16_1#7c4d4b6be.blank?pid=d78da9e0d&amp;color=0,0,0&amp;vpa=5&amp;vtp=1&amp;bbb=1&amp;hb=1"/>
          <p:cNvSpPr/>
          <p:nvPr/>
        </p:nvSpPr>
        <p:spPr>
          <a:xfrm>
            <a:off x="612648" y="2719837"/>
            <a:ext cx="10963656" cy="113512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3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这个校长的话违反了排中律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，犯了“两不可”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的逻辑谬误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3分，需答出具体存在的错误）</a:t>
            </a:r>
            <a:endParaRPr lang="en-US" altLang="zh-CN" sz="2800" dirty="0"/>
          </a:p>
        </p:txBody>
      </p:sp>
      <p:sp>
        <p:nvSpPr>
          <p:cNvPr id="4" name="QB_2_AS.17_1#7c4d4b6be?pid=d78da9e0d&amp;color=0,0,0&amp;vtp=1&amp;bbb=1&amp;hb=1"/>
          <p:cNvSpPr/>
          <p:nvPr/>
        </p:nvSpPr>
        <p:spPr>
          <a:xfrm>
            <a:off x="612648" y="3927554"/>
            <a:ext cx="10963656" cy="2286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对于语段中“学生带手机进教室”这一命题，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要么违反学校纪律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要么不违反学校纪律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，二者必有其一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而校长的说法</a:t>
            </a:r>
            <a:r>
              <a:rPr lang="zh-CN" altLang="en-US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却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断定上述两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个判断都是假的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，把不能同假的“违反学校纪律”和“不违反学校纪律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都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否定了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，所以违反了排中律。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2_BD.18_1#01517fac9?sp=1&amp;pid=d78da9e0d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福建厦门测试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</p:txBody>
      </p:sp>
      <p:sp>
        <p:nvSpPr>
          <p:cNvPr id="3" name="QB_2_BD.18_2#01517fac9?sp=1&amp;pid=d78da9e0d&amp;color=0,0,0&amp;vtp=1&amp;bbb=1&amp;hb=1"/>
          <p:cNvSpPr/>
          <p:nvPr/>
        </p:nvSpPr>
        <p:spPr>
          <a:xfrm>
            <a:off x="612648" y="1081040"/>
            <a:ext cx="10963656" cy="508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尽管知识付费的初衷是美好的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但人们学习的效果并不理想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某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知识付费平台各类付费课程的平均完成率不足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35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%，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自然科学领域的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课程完成率更是只有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%。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由此可见在整个知识付费市场中课程的完成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率低于四成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       为知识付费之后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我们得到了什么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许多人可能只是得到缓解一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次焦虑的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短效安慰剂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但也有很多人在其中拾到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珍珠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珍珠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可能是实现人生理想的第一级阶梯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也可能是学到新知识后的一阵狂喜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无论答案是哪一个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我们都要记得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成长或学习都需要内心的原动力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而非仅靠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付费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就能完成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2712</Words>
  <Application>WPS 演示</Application>
  <PresentationFormat>宽屏</PresentationFormat>
  <Paragraphs>121</Paragraphs>
  <Slides>12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5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华文细黑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5</cp:revision>
  <dcterms:created xsi:type="dcterms:W3CDTF">2025-03-28T12:49:00Z</dcterms:created>
  <dcterms:modified xsi:type="dcterms:W3CDTF">2025-09-03T11:32:32Z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D14027A5966A4763B969CF5DE6AF017B_12</vt:lpwstr>
  </property>
  <property fmtid="{D5CDD505-2E9C-101B-9397-08002B2CF9AE}" pid="3" name="KSOProductBuildVer">
    <vt:lpwstr>2052-12.1.0.22529</vt:lpwstr>
  </property>
</Properties>
</file>